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410" r:id="rId9"/>
    <p:sldId id="387" r:id="rId10"/>
    <p:sldId id="408" r:id="rId11"/>
    <p:sldId id="40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03" r:id="rId25"/>
    <p:sldId id="404"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87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01"/>
            <a:ext cx="8458200" cy="1698625"/>
          </a:xfrm>
        </p:spPr>
        <p:txBody>
          <a:bodyPr>
            <a:noAutofit/>
          </a:bodyPr>
          <a:lstStyle/>
          <a:p>
            <a:r>
              <a:rPr lang="en-US" sz="8800" dirty="0"/>
              <a:t>THIRD SUNDAY OF ADVENT</a:t>
            </a:r>
          </a:p>
        </p:txBody>
      </p:sp>
      <p:sp>
        <p:nvSpPr>
          <p:cNvPr id="3" name="Subtitle 2"/>
          <p:cNvSpPr>
            <a:spLocks noGrp="1"/>
          </p:cNvSpPr>
          <p:nvPr>
            <p:ph type="subTitle" idx="1"/>
          </p:nvPr>
        </p:nvSpPr>
        <p:spPr>
          <a:xfrm>
            <a:off x="2819400" y="41910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4800600" y="4857685"/>
            <a:ext cx="3352800" cy="1815882"/>
          </a:xfrm>
          <a:prstGeom prst="rect">
            <a:avLst/>
          </a:prstGeom>
        </p:spPr>
        <p:txBody>
          <a:bodyPr wrap="square">
            <a:spAutoFit/>
          </a:bodyPr>
          <a:lstStyle/>
          <a:p>
            <a:r>
              <a:rPr lang="en-US" sz="2800" dirty="0"/>
              <a:t>Zephaniah 3:14-20  Isaiah 12:2-6 Philippians 4:4-7  Luke 3:7-18</a:t>
            </a:r>
            <a:r>
              <a:rPr lang="fi-FI"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029200"/>
            <a:ext cx="1524000" cy="1569660"/>
          </a:xfrm>
          <a:prstGeom prst="rect">
            <a:avLst/>
          </a:prstGeom>
          <a:noFill/>
        </p:spPr>
        <p:txBody>
          <a:bodyPr wrap="square" rtlCol="0">
            <a:spAutoFit/>
          </a:bodyPr>
          <a:lstStyle/>
          <a:p>
            <a:pPr algn="ctr"/>
            <a:r>
              <a:rPr lang="en-US" sz="1600" dirty="0">
                <a:solidFill>
                  <a:schemeClr val="tx1">
                    <a:lumMod val="95000"/>
                  </a:schemeClr>
                </a:solidFill>
              </a:rPr>
              <a:t>Paz y Bien</a:t>
            </a:r>
          </a:p>
          <a:p>
            <a:pPr algn="ctr"/>
            <a:r>
              <a:rPr lang="en-US" sz="1600" dirty="0">
                <a:solidFill>
                  <a:schemeClr val="tx1">
                    <a:lumMod val="95000"/>
                  </a:schemeClr>
                </a:solidFill>
              </a:rPr>
              <a:t>(Peace and Good Will)</a:t>
            </a:r>
          </a:p>
          <a:p>
            <a:pPr algn="ctr"/>
            <a:endParaRPr lang="en-US" sz="1600" dirty="0">
              <a:solidFill>
                <a:schemeClr val="tx1">
                  <a:lumMod val="95000"/>
                </a:schemeClr>
              </a:solidFill>
            </a:endParaRPr>
          </a:p>
          <a:p>
            <a:pPr algn="ctr"/>
            <a:r>
              <a:rPr lang="en-US" sz="1600" dirty="0">
                <a:solidFill>
                  <a:schemeClr val="tx1">
                    <a:lumMod val="95000"/>
                  </a:schemeClr>
                </a:solidFill>
              </a:rPr>
              <a:t>Mexico City, Mexico</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B3DC7CC-61C8-4351-B4A6-1173F1CD7F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6526" y="-16747"/>
            <a:ext cx="7042875"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0"/>
            <a:ext cx="6934200" cy="1754326"/>
          </a:xfrm>
          <a:prstGeom prst="rect">
            <a:avLst/>
          </a:prstGeom>
        </p:spPr>
        <p:txBody>
          <a:bodyPr wrap="square">
            <a:spAutoFit/>
          </a:bodyPr>
          <a:lstStyle/>
          <a:p>
            <a:r>
              <a:rPr lang="en-US" sz="3600" dirty="0"/>
              <a:t>John said to the crowds that came out to be baptized by him … "Bear fruits worthy of repentance."</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3:7a, 8a</a:t>
            </a:r>
          </a:p>
        </p:txBody>
      </p:sp>
    </p:spTree>
    <p:extLst>
      <p:ext uri="{BB962C8B-B14F-4D97-AF65-F5344CB8AC3E}">
        <p14:creationId xmlns:p14="http://schemas.microsoft.com/office/powerpoint/2010/main" val="236829001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5943600"/>
            <a:ext cx="10287000" cy="338554"/>
          </a:xfrm>
          <a:prstGeom prst="rect">
            <a:avLst/>
          </a:prstGeom>
          <a:noFill/>
        </p:spPr>
        <p:txBody>
          <a:bodyPr wrap="square" rtlCol="0">
            <a:spAutoFit/>
          </a:bodyPr>
          <a:lstStyle/>
          <a:p>
            <a:pPr algn="ctr"/>
            <a:r>
              <a:rPr lang="en-US" sz="1600" dirty="0">
                <a:solidFill>
                  <a:schemeClr val="tx1">
                    <a:lumMod val="95000"/>
                  </a:schemeClr>
                </a:solidFill>
              </a:rPr>
              <a:t>John the Baptist Preaching and Baptizing  --  </a:t>
            </a:r>
            <a:r>
              <a:rPr lang="en-US" sz="1600" dirty="0" err="1">
                <a:solidFill>
                  <a:schemeClr val="tx1">
                    <a:lumMod val="95000"/>
                  </a:schemeClr>
                </a:solidFill>
              </a:rPr>
              <a:t>Keur</a:t>
            </a:r>
            <a:r>
              <a:rPr lang="en-US" sz="1600" dirty="0">
                <a:solidFill>
                  <a:schemeClr val="tx1">
                    <a:lumMod val="95000"/>
                  </a:schemeClr>
                </a:solidFill>
              </a:rPr>
              <a:t> Moussa Abbey, Senegal</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44C2E1C4-AECE-45D4-B4C7-A7D2F1740F91}"/>
              </a:ext>
            </a:extLst>
          </p:cNvPr>
          <p:cNvPicPr>
            <a:picLocks noChangeAspect="1"/>
          </p:cNvPicPr>
          <p:nvPr/>
        </p:nvPicPr>
        <p:blipFill>
          <a:blip r:embed="rId2"/>
          <a:stretch>
            <a:fillRect/>
          </a:stretch>
        </p:blipFill>
        <p:spPr>
          <a:xfrm>
            <a:off x="2133600" y="304800"/>
            <a:ext cx="8231389" cy="5257800"/>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0"/>
            <a:ext cx="7162800" cy="1754326"/>
          </a:xfrm>
          <a:prstGeom prst="rect">
            <a:avLst/>
          </a:prstGeom>
        </p:spPr>
        <p:txBody>
          <a:bodyPr wrap="square">
            <a:spAutoFit/>
          </a:bodyPr>
          <a:lstStyle/>
          <a:p>
            <a:r>
              <a:rPr lang="en-US" sz="3600" dirty="0"/>
              <a:t>"Whoever has two coats must share with anyone who has none; and whoever has food must do likewise."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3:11b</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3884" y="4876800"/>
            <a:ext cx="1752600" cy="1600438"/>
          </a:xfrm>
          <a:prstGeom prst="rect">
            <a:avLst/>
          </a:prstGeom>
          <a:noFill/>
        </p:spPr>
        <p:txBody>
          <a:bodyPr wrap="square" rtlCol="0">
            <a:spAutoFit/>
          </a:bodyPr>
          <a:lstStyle/>
          <a:p>
            <a:pPr algn="ctr"/>
            <a:r>
              <a:rPr lang="en-US" sz="1400" dirty="0">
                <a:solidFill>
                  <a:schemeClr val="tx1">
                    <a:lumMod val="95000"/>
                  </a:schemeClr>
                </a:solidFill>
              </a:rPr>
              <a:t>St. Martin as WW1 soldier tearing his cloak to give to a person in need</a:t>
            </a:r>
          </a:p>
          <a:p>
            <a:pPr algn="ctr"/>
            <a:endParaRPr lang="en-US" sz="1400" dirty="0">
              <a:solidFill>
                <a:schemeClr val="tx1">
                  <a:lumMod val="95000"/>
                </a:schemeClr>
              </a:solidFill>
            </a:endParaRPr>
          </a:p>
          <a:p>
            <a:pPr algn="ctr"/>
            <a:r>
              <a:rPr lang="en-US" sz="1400" dirty="0">
                <a:solidFill>
                  <a:schemeClr val="tx1">
                    <a:lumMod val="95000"/>
                  </a:schemeClr>
                </a:solidFill>
              </a:rPr>
              <a:t>  </a:t>
            </a:r>
            <a:r>
              <a:rPr lang="en-US" sz="1400" dirty="0" err="1">
                <a:solidFill>
                  <a:schemeClr val="tx1">
                    <a:lumMod val="95000"/>
                  </a:schemeClr>
                </a:solidFill>
              </a:rPr>
              <a:t>Ampleforth</a:t>
            </a:r>
            <a:r>
              <a:rPr lang="en-US" sz="1400" dirty="0">
                <a:solidFill>
                  <a:schemeClr val="tx1">
                    <a:lumMod val="95000"/>
                  </a:schemeClr>
                </a:solidFill>
              </a:rPr>
              <a:t> Abbey, England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A32203DE-A9D6-4826-B162-A3B7101795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1" y="185388"/>
            <a:ext cx="5814715" cy="6444013"/>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057400"/>
            <a:ext cx="6781800" cy="1754326"/>
          </a:xfrm>
          <a:prstGeom prst="rect">
            <a:avLst/>
          </a:prstGeom>
        </p:spPr>
        <p:txBody>
          <a:bodyPr wrap="square">
            <a:spAutoFit/>
          </a:bodyPr>
          <a:lstStyle/>
          <a:p>
            <a:r>
              <a:rPr lang="en-US" sz="3600" dirty="0"/>
              <a:t>Even tax collectors came to be baptized, and they asked him, "Teacher, what should we do?"</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3:12</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Preaching of John the Baptist  --  Domenico Ghirlandaio, Santa Maria Novella, Florence,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3CDD0AA-297D-4AD6-9A04-964FE4D22C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3680" y="0"/>
            <a:ext cx="8489521" cy="6211654"/>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54072"/>
            <a:ext cx="7162800" cy="1200329"/>
          </a:xfrm>
          <a:prstGeom prst="rect">
            <a:avLst/>
          </a:prstGeom>
        </p:spPr>
        <p:txBody>
          <a:bodyPr wrap="square">
            <a:spAutoFit/>
          </a:bodyPr>
          <a:lstStyle/>
          <a:p>
            <a:r>
              <a:rPr lang="en-US" sz="3600" dirty="0"/>
              <a:t>He said to them, "Collect no more than the amount prescribed for you."</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3:13</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Payment of the Tithe, or, the Tax Collector  --  Workshop of Pieter Brueghel the Younger</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050D739F-A684-40E2-9988-0A9E49F7BC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81000"/>
            <a:ext cx="9144000" cy="5703988"/>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85878"/>
            <a:ext cx="6705600" cy="2862322"/>
          </a:xfrm>
          <a:prstGeom prst="rect">
            <a:avLst/>
          </a:prstGeom>
        </p:spPr>
        <p:txBody>
          <a:bodyPr wrap="square">
            <a:spAutoFit/>
          </a:bodyPr>
          <a:lstStyle/>
          <a:p>
            <a:r>
              <a:rPr lang="en-US" sz="3600" dirty="0"/>
              <a:t>Soldiers also asked him, "And we, what should we do?" He said to them, "Do not extort money from anyone by threats or false accusation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3:14</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133600"/>
            <a:ext cx="7467600" cy="1754326"/>
          </a:xfrm>
          <a:prstGeom prst="rect">
            <a:avLst/>
          </a:prstGeom>
        </p:spPr>
        <p:txBody>
          <a:bodyPr wrap="square">
            <a:spAutoFit/>
          </a:bodyPr>
          <a:lstStyle/>
          <a:p>
            <a:r>
              <a:rPr lang="en-US" sz="3600" dirty="0"/>
              <a:t>I will save the lame and gather the outcast, and I will change their shame into praise and renown in all the earth.</a:t>
            </a:r>
            <a:endParaRPr lang="en-US" sz="3600" dirty="0">
              <a:cs typeface="Arial" pitchFamily="34" charset="0"/>
            </a:endParaRPr>
          </a:p>
        </p:txBody>
      </p:sp>
      <p:sp>
        <p:nvSpPr>
          <p:cNvPr id="4" name="TextBox 3"/>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Zephaniah 3:19b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5118" y="4648200"/>
            <a:ext cx="1524000" cy="1815882"/>
          </a:xfrm>
          <a:prstGeom prst="rect">
            <a:avLst/>
          </a:prstGeom>
          <a:noFill/>
        </p:spPr>
        <p:txBody>
          <a:bodyPr wrap="square" rtlCol="0">
            <a:spAutoFit/>
          </a:bodyPr>
          <a:lstStyle/>
          <a:p>
            <a:pPr algn="ctr"/>
            <a:r>
              <a:rPr lang="en-US" sz="1400" dirty="0">
                <a:solidFill>
                  <a:schemeClr val="tx1">
                    <a:lumMod val="95000"/>
                  </a:schemeClr>
                </a:solidFill>
              </a:rPr>
              <a:t>John the Baptist Preaching</a:t>
            </a:r>
          </a:p>
          <a:p>
            <a:pPr algn="ctr"/>
            <a:endParaRPr lang="en-US" sz="1400" dirty="0">
              <a:solidFill>
                <a:schemeClr val="tx1">
                  <a:lumMod val="95000"/>
                </a:schemeClr>
              </a:solidFill>
            </a:endParaRPr>
          </a:p>
          <a:p>
            <a:pPr algn="ctr"/>
            <a:r>
              <a:rPr lang="en-US" sz="1400" dirty="0">
                <a:solidFill>
                  <a:schemeClr val="tx1">
                    <a:lumMod val="95000"/>
                  </a:schemeClr>
                </a:solidFill>
              </a:rPr>
              <a:t>Francesco </a:t>
            </a:r>
            <a:r>
              <a:rPr lang="en-US" sz="1400" dirty="0" err="1">
                <a:solidFill>
                  <a:schemeClr val="tx1">
                    <a:lumMod val="95000"/>
                  </a:schemeClr>
                </a:solidFill>
              </a:rPr>
              <a:t>Zuccarelli</a:t>
            </a:r>
            <a:r>
              <a:rPr lang="en-US" sz="1400" dirty="0">
                <a:solidFill>
                  <a:schemeClr val="tx1">
                    <a:lumMod val="95000"/>
                  </a:schemeClr>
                </a:solidFill>
              </a:rPr>
              <a:t>, Kelvingrove Gallery, Glasgow, Scotland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F189E34A-CCEE-4E28-90A3-FA56C7377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6601" y="212150"/>
            <a:ext cx="7380281" cy="641725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781800" cy="2308324"/>
          </a:xfrm>
          <a:prstGeom prst="rect">
            <a:avLst/>
          </a:prstGeom>
        </p:spPr>
        <p:txBody>
          <a:bodyPr wrap="square">
            <a:spAutoFit/>
          </a:bodyPr>
          <a:lstStyle/>
          <a:p>
            <a:r>
              <a:rPr lang="en-US" sz="3600" dirty="0"/>
              <a:t>the people were filled with expectation … questioning in their hearts concerning John, whether he might be the Messiah,</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3:15ac</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5067518"/>
            <a:ext cx="2819400" cy="1815882"/>
          </a:xfrm>
          <a:prstGeom prst="rect">
            <a:avLst/>
          </a:prstGeom>
          <a:noFill/>
        </p:spPr>
        <p:txBody>
          <a:bodyPr wrap="square" rtlCol="0">
            <a:spAutoFit/>
          </a:bodyPr>
          <a:lstStyle/>
          <a:p>
            <a:pPr algn="ctr"/>
            <a:r>
              <a:rPr lang="en-US" sz="1600" dirty="0">
                <a:solidFill>
                  <a:schemeClr val="tx1">
                    <a:lumMod val="95000"/>
                  </a:schemeClr>
                </a:solidFill>
              </a:rPr>
              <a:t>John the Baptist</a:t>
            </a:r>
          </a:p>
          <a:p>
            <a:pPr algn="ctr"/>
            <a:endParaRPr lang="en-US" sz="1600" dirty="0">
              <a:solidFill>
                <a:schemeClr val="tx1">
                  <a:lumMod val="95000"/>
                </a:schemeClr>
              </a:solidFill>
            </a:endParaRPr>
          </a:p>
          <a:p>
            <a:pPr algn="ctr"/>
            <a:r>
              <a:rPr lang="en-US" sz="1600" dirty="0">
                <a:solidFill>
                  <a:schemeClr val="tx1">
                    <a:lumMod val="95000"/>
                  </a:schemeClr>
                </a:solidFill>
              </a:rPr>
              <a:t>Lorenzo Scott</a:t>
            </a:r>
          </a:p>
          <a:p>
            <a:pPr algn="ctr"/>
            <a:r>
              <a:rPr lang="en-US" sz="1600" dirty="0">
                <a:solidFill>
                  <a:schemeClr val="tx1">
                    <a:lumMod val="95000"/>
                  </a:schemeClr>
                </a:solidFill>
              </a:rPr>
              <a:t>Smithsonian Museum of American Art</a:t>
            </a:r>
          </a:p>
          <a:p>
            <a:pPr algn="ctr"/>
            <a:r>
              <a:rPr lang="en-US" sz="1600" dirty="0">
                <a:solidFill>
                  <a:schemeClr val="tx1">
                    <a:lumMod val="95000"/>
                  </a:schemeClr>
                </a:solidFill>
              </a:rPr>
              <a:t>Washington, DC</a:t>
            </a:r>
          </a:p>
          <a:p>
            <a:pPr algn="ct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1891A394-6591-4EE8-A4B5-52D29457DA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167179"/>
            <a:ext cx="6172200" cy="6605188"/>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600200"/>
            <a:ext cx="6934200" cy="2862322"/>
          </a:xfrm>
          <a:prstGeom prst="rect">
            <a:avLst/>
          </a:prstGeom>
        </p:spPr>
        <p:txBody>
          <a:bodyPr wrap="square">
            <a:spAutoFit/>
          </a:bodyPr>
          <a:lstStyle/>
          <a:p>
            <a:r>
              <a:rPr lang="en-US" sz="3600" dirty="0"/>
              <a:t>John answered … "I baptize you with water; but one who is more powerful than I is coming; I am not worthy to untie the thong of his sandals.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3:16a</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28672"/>
            <a:ext cx="7086600" cy="1200329"/>
          </a:xfrm>
          <a:prstGeom prst="rect">
            <a:avLst/>
          </a:prstGeom>
        </p:spPr>
        <p:txBody>
          <a:bodyPr wrap="square">
            <a:spAutoFit/>
          </a:bodyPr>
          <a:lstStyle/>
          <a:p>
            <a:r>
              <a:rPr lang="en-US" sz="3600" dirty="0"/>
              <a:t>He will baptize you with the Holy Spirit and fire."</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Luke 3:16b</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Holy Spirit  --  St. George's Cathedral, Southwark, England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E2A6E3A6-4712-488D-ACED-802F39C4CC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59860"/>
            <a:ext cx="9162409" cy="5207541"/>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http://diglib.library.vanderbilt.edu/act-imagelink.pl?RC=29418</a:t>
            </a:r>
          </a:p>
          <a:p>
            <a:pPr>
              <a:buNone/>
            </a:pPr>
            <a:r>
              <a:rPr lang="en-US" sz="1400" dirty="0"/>
              <a:t>http://diglib.library.vanderbilt.edu/act-imagelink.pl?RC=48282</a:t>
            </a:r>
          </a:p>
          <a:p>
            <a:pPr>
              <a:buNone/>
            </a:pPr>
            <a:r>
              <a:rPr lang="en-US" sz="1400" dirty="0"/>
              <a:t>http://commons.wikimedia.org/wiki/File:Folio_48r_-_The_Annunciation_to_the_Shepherds.jpg</a:t>
            </a:r>
          </a:p>
          <a:p>
            <a:pPr>
              <a:buNone/>
            </a:pPr>
            <a:r>
              <a:rPr lang="en-US" sz="1400" dirty="0"/>
              <a:t>https://www.flickr.com/photos/paullew/31817765076</a:t>
            </a:r>
          </a:p>
          <a:p>
            <a:pPr>
              <a:buNone/>
            </a:pPr>
            <a:r>
              <a:rPr lang="en-US" sz="1400" dirty="0"/>
              <a:t>https://commons.wikimedia.org/wiki/File:Saints_Kings_Church,_3000_R%C3%ADo_Consulado_Avenue,_Venustiano_Carranza,_Federal_District,_Mexico06_-_Paz_y_bien.jpg</a:t>
            </a:r>
          </a:p>
          <a:p>
            <a:pPr>
              <a:buNone/>
            </a:pPr>
            <a:r>
              <a:rPr lang="en-US" sz="1400" dirty="0"/>
              <a:t>www.robertharding.com</a:t>
            </a:r>
          </a:p>
          <a:p>
            <a:pPr>
              <a:buNone/>
            </a:pPr>
            <a:r>
              <a:rPr lang="en-US" sz="1400" dirty="0"/>
              <a:t>https://commons.wikimedia.org/wiki/File:Domenico_Ghirlandaio_-_Preaching_of_St_John_the_Baptist_(detail)_-_WGA8865.jpg</a:t>
            </a:r>
          </a:p>
          <a:p>
            <a:pPr>
              <a:buNone/>
            </a:pPr>
            <a:r>
              <a:rPr lang="en-US" sz="1400" dirty="0"/>
              <a:t>http://commons.wikimedia.org/wiki/File:Pieter_Brueghel_the_Younger_(or_workshop)_The_Payment_of_the_Tithes_Bonhams.jpg</a:t>
            </a:r>
          </a:p>
          <a:p>
            <a:pPr>
              <a:buNone/>
            </a:pPr>
            <a:r>
              <a:rPr lang="en-US" sz="1400" dirty="0"/>
              <a:t>https://commons.wikimedia.org/wiki/File:Zuccarelli,_Saint_John_the_Baptist_Preaching.jpg</a:t>
            </a:r>
          </a:p>
          <a:p>
            <a:pPr>
              <a:buNone/>
            </a:pPr>
            <a:r>
              <a:rPr lang="en-US" sz="1400" dirty="0"/>
              <a:t>https://commons.wikimedia.org/wiki/File:Leonardo_da_Vinci_-_Saint_John_the_Baptist_C2RMF_retouched.jpg</a:t>
            </a:r>
          </a:p>
          <a:p>
            <a:pPr>
              <a:buNone/>
            </a:pPr>
            <a:r>
              <a:rPr lang="en-US" sz="1400" dirty="0"/>
              <a:t>https://americanart.si.edu/artwork</a:t>
            </a:r>
            <a:r>
              <a:rPr lang="en-US" sz="1400"/>
              <a:t>/baptism-jesus-33953</a:t>
            </a:r>
            <a:endParaRPr lang="en-US" sz="1400" dirty="0"/>
          </a:p>
          <a:p>
            <a:pPr>
              <a:buNone/>
            </a:pPr>
            <a:r>
              <a:rPr lang="en-US" sz="1400" dirty="0"/>
              <a:t>https://www.flickr.com/photos/paullew/3580233693 - Fr Lawrence Lew, O.P.</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334001"/>
            <a:ext cx="1981200" cy="1323439"/>
          </a:xfrm>
          <a:prstGeom prst="rect">
            <a:avLst/>
          </a:prstGeom>
          <a:noFill/>
        </p:spPr>
        <p:txBody>
          <a:bodyPr wrap="square" rtlCol="0">
            <a:spAutoFit/>
          </a:bodyPr>
          <a:lstStyle/>
          <a:p>
            <a:pPr algn="ctr"/>
            <a:r>
              <a:rPr lang="en-US" sz="1600" dirty="0">
                <a:solidFill>
                  <a:schemeClr val="tx1">
                    <a:lumMod val="95000"/>
                  </a:schemeClr>
                </a:solidFill>
              </a:rPr>
              <a:t>Jesus Heals the Lame in the Temple</a:t>
            </a:r>
          </a:p>
          <a:p>
            <a:pPr algn="ctr"/>
            <a:endParaRPr lang="en-US" sz="1600" dirty="0">
              <a:solidFill>
                <a:schemeClr val="tx1">
                  <a:lumMod val="95000"/>
                </a:schemeClr>
              </a:solidFill>
            </a:endParaRPr>
          </a:p>
          <a:p>
            <a:pPr algn="ctr"/>
            <a:r>
              <a:rPr lang="en-US" sz="1600" dirty="0">
                <a:solidFill>
                  <a:schemeClr val="tx1">
                    <a:lumMod val="95000"/>
                  </a:schemeClr>
                </a:solidFill>
              </a:rPr>
              <a:t>Amiens Cathedral</a:t>
            </a:r>
          </a:p>
          <a:p>
            <a:pPr algn="ctr"/>
            <a:r>
              <a:rPr lang="en-US" sz="1600" dirty="0">
                <a:solidFill>
                  <a:schemeClr val="tx1">
                    <a:lumMod val="95000"/>
                  </a:schemeClr>
                </a:solidFill>
              </a:rPr>
              <a:t>Amiens, France</a:t>
            </a:r>
          </a:p>
        </p:txBody>
      </p:sp>
      <p:pic>
        <p:nvPicPr>
          <p:cNvPr id="2" name="Picture 1">
            <a:extLst>
              <a:ext uri="{FF2B5EF4-FFF2-40B4-BE49-F238E27FC236}">
                <a16:creationId xmlns:a16="http://schemas.microsoft.com/office/drawing/2014/main" id="{325EBF6B-EAE0-4C14-B21C-8B4913F61D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62272" y="228600"/>
            <a:ext cx="5291328" cy="64008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5345"/>
            <a:ext cx="6858000" cy="1200329"/>
          </a:xfrm>
          <a:prstGeom prst="rect">
            <a:avLst/>
          </a:prstGeom>
        </p:spPr>
        <p:txBody>
          <a:bodyPr wrap="square">
            <a:spAutoFit/>
          </a:bodyPr>
          <a:lstStyle/>
          <a:p>
            <a:r>
              <a:rPr lang="en-US" sz="3600" dirty="0"/>
              <a:t>With joy you will draw water from the wells of salvation …</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Isaiah 12:3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Christ and the Samaritan Woman at the Well  --  JESUS MAFA, Cameroon  </a:t>
            </a:r>
          </a:p>
        </p:txBody>
      </p:sp>
      <p:pic>
        <p:nvPicPr>
          <p:cNvPr id="2" name="Picture 1">
            <a:extLst>
              <a:ext uri="{FF2B5EF4-FFF2-40B4-BE49-F238E27FC236}">
                <a16:creationId xmlns:a16="http://schemas.microsoft.com/office/drawing/2014/main" id="{A718B404-5410-4D6C-93A1-EDB4ABBEC5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94847"/>
            <a:ext cx="9144000" cy="6059087"/>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Shout aloud and sing for joy, O royal Zion, for great in your midst is the Holy One of Israel.</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12:6</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029200"/>
            <a:ext cx="1905000" cy="1600438"/>
          </a:xfrm>
          <a:prstGeom prst="rect">
            <a:avLst/>
          </a:prstGeom>
          <a:noFill/>
        </p:spPr>
        <p:txBody>
          <a:bodyPr wrap="square" rtlCol="0">
            <a:spAutoFit/>
          </a:bodyPr>
          <a:lstStyle/>
          <a:p>
            <a:pPr algn="ctr"/>
            <a:r>
              <a:rPr lang="en-US" sz="1400" dirty="0">
                <a:solidFill>
                  <a:schemeClr val="tx1">
                    <a:lumMod val="95000"/>
                  </a:schemeClr>
                </a:solidFill>
              </a:rPr>
              <a:t>Annunciation to the Shepherds</a:t>
            </a:r>
          </a:p>
          <a:p>
            <a:pPr algn="ctr"/>
            <a:endParaRPr lang="en-US" sz="1400" dirty="0">
              <a:solidFill>
                <a:schemeClr val="tx1">
                  <a:lumMod val="95000"/>
                </a:schemeClr>
              </a:solidFill>
            </a:endParaRPr>
          </a:p>
          <a:p>
            <a:pPr algn="ctr"/>
            <a:r>
              <a:rPr lang="fr-FR" sz="1400" dirty="0">
                <a:solidFill>
                  <a:schemeClr val="tx1">
                    <a:lumMod val="95000"/>
                  </a:schemeClr>
                </a:solidFill>
              </a:rPr>
              <a:t>Les </a:t>
            </a:r>
            <a:r>
              <a:rPr lang="fr-FR" sz="1400" dirty="0" err="1">
                <a:solidFill>
                  <a:schemeClr val="tx1">
                    <a:lumMod val="95000"/>
                  </a:schemeClr>
                </a:solidFill>
              </a:rPr>
              <a:t>Tres</a:t>
            </a:r>
            <a:r>
              <a:rPr lang="fr-FR" sz="1400" dirty="0">
                <a:solidFill>
                  <a:schemeClr val="tx1">
                    <a:lumMod val="95000"/>
                  </a:schemeClr>
                </a:solidFill>
              </a:rPr>
              <a:t> Riches Heures du duc de Berry</a:t>
            </a:r>
          </a:p>
          <a:p>
            <a:pPr algn="ctr"/>
            <a:r>
              <a:rPr lang="en-US" sz="1400" dirty="0" err="1">
                <a:solidFill>
                  <a:schemeClr val="tx1">
                    <a:lumMod val="95000"/>
                  </a:schemeClr>
                </a:solidFill>
              </a:rPr>
              <a:t>Musée</a:t>
            </a:r>
            <a:r>
              <a:rPr lang="en-US" sz="1400" dirty="0">
                <a:solidFill>
                  <a:schemeClr val="tx1">
                    <a:lumMod val="95000"/>
                  </a:schemeClr>
                </a:solidFill>
              </a:rPr>
              <a:t> Condé</a:t>
            </a:r>
          </a:p>
          <a:p>
            <a:pPr algn="ctr"/>
            <a:r>
              <a:rPr lang="en-US" sz="1400" dirty="0">
                <a:solidFill>
                  <a:schemeClr val="tx1">
                    <a:lumMod val="95000"/>
                  </a:schemeClr>
                </a:solidFill>
              </a:rPr>
              <a:t>Chantilly, France</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7EA45BC7-C3CE-42F3-BC9D-3F9D5B7A4B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85218" y="-26932"/>
            <a:ext cx="6430382" cy="6884932"/>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05400"/>
            <a:ext cx="1905000" cy="1631216"/>
          </a:xfrm>
          <a:prstGeom prst="rect">
            <a:avLst/>
          </a:prstGeom>
          <a:noFill/>
        </p:spPr>
        <p:txBody>
          <a:bodyPr wrap="square" rtlCol="0">
            <a:spAutoFit/>
          </a:bodyPr>
          <a:lstStyle/>
          <a:p>
            <a:pPr algn="ctr"/>
            <a:r>
              <a:rPr lang="en-US" sz="1400" dirty="0">
                <a:solidFill>
                  <a:schemeClr val="tx1">
                    <a:lumMod val="95000"/>
                  </a:schemeClr>
                </a:solidFill>
              </a:rPr>
              <a:t>Annunciation to the Shepherds</a:t>
            </a:r>
          </a:p>
          <a:p>
            <a:pPr algn="ctr"/>
            <a:endParaRPr lang="en-US" sz="1400" dirty="0">
              <a:solidFill>
                <a:schemeClr val="tx1">
                  <a:lumMod val="95000"/>
                </a:schemeClr>
              </a:solidFill>
            </a:endParaRPr>
          </a:p>
          <a:p>
            <a:pPr algn="ctr"/>
            <a:r>
              <a:rPr lang="en-US" sz="1400" dirty="0">
                <a:solidFill>
                  <a:schemeClr val="tx1">
                    <a:lumMod val="95000"/>
                  </a:schemeClr>
                </a:solidFill>
              </a:rPr>
              <a:t>Unidentified Filipino Artist</a:t>
            </a:r>
          </a:p>
          <a:p>
            <a:pPr algn="ctr"/>
            <a:r>
              <a:rPr lang="en-US" sz="1400" dirty="0">
                <a:solidFill>
                  <a:schemeClr val="tx1">
                    <a:lumMod val="95000"/>
                  </a:schemeClr>
                </a:solidFill>
              </a:rPr>
              <a:t>Manilla Cathedral</a:t>
            </a:r>
          </a:p>
          <a:p>
            <a:pPr algn="ctr"/>
            <a:r>
              <a:rPr lang="en-US" sz="1400" dirty="0">
                <a:solidFill>
                  <a:schemeClr val="tx1">
                    <a:lumMod val="95000"/>
                  </a:schemeClr>
                </a:solidFill>
              </a:rPr>
              <a:t>Philippines</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D16C7271-E0B2-4680-A255-CAA7B6D520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3280" y="20320"/>
            <a:ext cx="5585520" cy="6858000"/>
          </a:xfrm>
          <a:prstGeom prst="rect">
            <a:avLst/>
          </a:prstGeom>
        </p:spPr>
      </p:pic>
    </p:spTree>
    <p:extLst>
      <p:ext uri="{BB962C8B-B14F-4D97-AF65-F5344CB8AC3E}">
        <p14:creationId xmlns:p14="http://schemas.microsoft.com/office/powerpoint/2010/main" val="3915895872"/>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05000"/>
            <a:ext cx="6553200" cy="2308324"/>
          </a:xfrm>
          <a:prstGeom prst="rect">
            <a:avLst/>
          </a:prstGeom>
        </p:spPr>
        <p:txBody>
          <a:bodyPr wrap="square">
            <a:spAutoFit/>
          </a:bodyPr>
          <a:lstStyle/>
          <a:p>
            <a:r>
              <a:rPr lang="en-US" sz="3600" dirty="0"/>
              <a:t>And the peace of God, which surpasses all understanding, will guard your hearts and your minds in Christ Jesus.</a:t>
            </a:r>
            <a:endParaRPr lang="en-US" sz="3600" dirty="0">
              <a:cs typeface="Arial" pitchFamily="34" charset="0"/>
            </a:endParaRPr>
          </a:p>
        </p:txBody>
      </p:sp>
      <p:sp>
        <p:nvSpPr>
          <p:cNvPr id="5" name="TextBox 4"/>
          <p:cNvSpPr txBox="1"/>
          <p:nvPr/>
        </p:nvSpPr>
        <p:spPr>
          <a:xfrm>
            <a:off x="5791200" y="45720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4:7</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1705</TotalTime>
  <Words>834</Words>
  <Application>Microsoft Office PowerPoint</Application>
  <PresentationFormat>Widescreen</PresentationFormat>
  <Paragraphs>79</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THIRD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103</cp:revision>
  <dcterms:created xsi:type="dcterms:W3CDTF">2016-08-31T16:46:43Z</dcterms:created>
  <dcterms:modified xsi:type="dcterms:W3CDTF">2022-10-30T14:36:25Z</dcterms:modified>
</cp:coreProperties>
</file>